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60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rPr lang="en-US" dirty="0">
                <a:solidFill>
                  <a:srgbClr val="FFFF00"/>
                </a:solidFill>
              </a:rPr>
              <a:t>Discount Rate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Discount Rate</c:v>
                </c:pt>
              </c:strCache>
            </c:strRef>
          </c:tx>
          <c:spPr>
            <a:solidFill>
              <a:schemeClr val="bg2">
                <a:alpha val="71000"/>
              </a:schemeClr>
            </a:solidFill>
          </c:spPr>
          <c:dLbls>
            <c:txPr>
              <a:bodyPr/>
              <a:lstStyle/>
              <a:p>
                <a:pPr>
                  <a:defRPr b="1" cap="none" spc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00"/>
                    </a:solidFill>
                    <a:effectLst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0.1</c:v>
                </c:pt>
                <c:pt idx="1">
                  <c:v>0.05</c:v>
                </c:pt>
                <c:pt idx="2">
                  <c:v>0.05</c:v>
                </c:pt>
                <c:pt idx="3">
                  <c:v>0.1</c:v>
                </c:pt>
                <c:pt idx="4">
                  <c:v>0.15</c:v>
                </c:pt>
                <c:pt idx="5">
                  <c:v>0.15</c:v>
                </c:pt>
                <c:pt idx="6">
                  <c:v>0.2</c:v>
                </c:pt>
                <c:pt idx="7">
                  <c:v>0</c:v>
                </c:pt>
                <c:pt idx="8">
                  <c:v>0</c:v>
                </c:pt>
                <c:pt idx="9">
                  <c:v>0.05</c:v>
                </c:pt>
                <c:pt idx="10">
                  <c:v>0.1</c:v>
                </c:pt>
                <c:pt idx="11">
                  <c:v>0.2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8B58B-30EC-48FC-B73A-2D62EA7F52C7}" type="doc">
      <dgm:prSet loTypeId="urn:microsoft.com/office/officeart/2005/8/layout/hProcess11" loCatId="process" qsTypeId="urn:microsoft.com/office/officeart/2005/8/quickstyle/simple1" qsCatId="simple" csTypeId="urn:microsoft.com/office/officeart/2005/8/colors/accent0_3" csCatId="mainScheme" phldr="1"/>
      <dgm:spPr/>
    </dgm:pt>
    <dgm:pt modelId="{AD6A0496-230B-46F1-90D6-1B3672A619C7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$1,400</a:t>
          </a:r>
          <a:endParaRPr lang="en-US" dirty="0">
            <a:solidFill>
              <a:srgbClr val="FFFF00"/>
            </a:solidFill>
          </a:endParaRPr>
        </a:p>
      </dgm:t>
    </dgm:pt>
    <dgm:pt modelId="{86008774-33CC-4606-B352-2B7336A57D70}" type="parTrans" cxnId="{9D96050F-2CBF-42AB-8AB0-2FA33414B93F}">
      <dgm:prSet/>
      <dgm:spPr/>
      <dgm:t>
        <a:bodyPr/>
        <a:lstStyle/>
        <a:p>
          <a:endParaRPr lang="en-US"/>
        </a:p>
      </dgm:t>
    </dgm:pt>
    <dgm:pt modelId="{9BDE59D1-195F-4BC5-AE73-026E7A334D12}" type="sibTrans" cxnId="{9D96050F-2CBF-42AB-8AB0-2FA33414B93F}">
      <dgm:prSet/>
      <dgm:spPr/>
      <dgm:t>
        <a:bodyPr/>
        <a:lstStyle/>
        <a:p>
          <a:endParaRPr lang="en-US"/>
        </a:p>
      </dgm:t>
    </dgm:pt>
    <dgm:pt modelId="{77F623EE-C565-4C38-98A6-51C4D7711B47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$5,250</a:t>
          </a:r>
          <a:endParaRPr lang="en-US" dirty="0">
            <a:solidFill>
              <a:srgbClr val="FFFF00"/>
            </a:solidFill>
          </a:endParaRPr>
        </a:p>
      </dgm:t>
    </dgm:pt>
    <dgm:pt modelId="{730F18B1-86BD-4A56-97C6-4012C14D566E}" type="parTrans" cxnId="{FD0A7E1F-0DF0-4F25-8760-BBAE85B9D2DF}">
      <dgm:prSet/>
      <dgm:spPr/>
      <dgm:t>
        <a:bodyPr/>
        <a:lstStyle/>
        <a:p>
          <a:endParaRPr lang="en-US"/>
        </a:p>
      </dgm:t>
    </dgm:pt>
    <dgm:pt modelId="{79970152-1AC4-4A02-A7CC-23F7BF69A8C2}" type="sibTrans" cxnId="{FD0A7E1F-0DF0-4F25-8760-BBAE85B9D2DF}">
      <dgm:prSet/>
      <dgm:spPr/>
      <dgm:t>
        <a:bodyPr/>
        <a:lstStyle/>
        <a:p>
          <a:endParaRPr lang="en-US"/>
        </a:p>
      </dgm:t>
    </dgm:pt>
    <dgm:pt modelId="{9A900129-2756-4B34-B9BC-CDE39C9D241F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$9,100</a:t>
          </a:r>
          <a:endParaRPr lang="en-US" dirty="0">
            <a:solidFill>
              <a:srgbClr val="FFFF00"/>
            </a:solidFill>
          </a:endParaRPr>
        </a:p>
      </dgm:t>
    </dgm:pt>
    <dgm:pt modelId="{5AF870B2-04DC-44C1-AFBF-E63E4BFE6C19}" type="parTrans" cxnId="{5FEEAAF5-29AB-4BB2-90D3-6744E252E45F}">
      <dgm:prSet/>
      <dgm:spPr/>
      <dgm:t>
        <a:bodyPr/>
        <a:lstStyle/>
        <a:p>
          <a:endParaRPr lang="en-US"/>
        </a:p>
      </dgm:t>
    </dgm:pt>
    <dgm:pt modelId="{39E34278-E1D4-441F-8BDE-A33782D9E480}" type="sibTrans" cxnId="{5FEEAAF5-29AB-4BB2-90D3-6744E252E45F}">
      <dgm:prSet/>
      <dgm:spPr/>
      <dgm:t>
        <a:bodyPr/>
        <a:lstStyle/>
        <a:p>
          <a:endParaRPr lang="en-US"/>
        </a:p>
      </dgm:t>
    </dgm:pt>
    <dgm:pt modelId="{DD9E4C8F-35EE-44F1-9BC0-B04E93D20F98}" type="pres">
      <dgm:prSet presAssocID="{AE58B58B-30EC-48FC-B73A-2D62EA7F52C7}" presName="Name0" presStyleCnt="0">
        <dgm:presLayoutVars>
          <dgm:dir/>
          <dgm:resizeHandles val="exact"/>
        </dgm:presLayoutVars>
      </dgm:prSet>
      <dgm:spPr/>
    </dgm:pt>
    <dgm:pt modelId="{74909556-3889-4487-9BE0-35800A973A76}" type="pres">
      <dgm:prSet presAssocID="{AE58B58B-30EC-48FC-B73A-2D62EA7F52C7}" presName="arrow" presStyleLbl="bgShp" presStyleIdx="0" presStyleCnt="1"/>
      <dgm:spPr>
        <a:ln>
          <a:solidFill>
            <a:srgbClr val="7030A0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</dgm:pt>
    <dgm:pt modelId="{83EE3630-3CF2-4DE0-9DE9-0BBD219D97F6}" type="pres">
      <dgm:prSet presAssocID="{AE58B58B-30EC-48FC-B73A-2D62EA7F52C7}" presName="points" presStyleCnt="0"/>
      <dgm:spPr/>
    </dgm:pt>
    <dgm:pt modelId="{DED5E974-3890-42D6-9E2A-960F2334D013}" type="pres">
      <dgm:prSet presAssocID="{AD6A0496-230B-46F1-90D6-1B3672A619C7}" presName="compositeA" presStyleCnt="0"/>
      <dgm:spPr/>
    </dgm:pt>
    <dgm:pt modelId="{C8875B8E-A610-4090-9954-FD0A14271C10}" type="pres">
      <dgm:prSet presAssocID="{AD6A0496-230B-46F1-90D6-1B3672A619C7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C9B52-0FB9-4E5E-92F2-B9BB4C2EAE28}" type="pres">
      <dgm:prSet presAssocID="{AD6A0496-230B-46F1-90D6-1B3672A619C7}" presName="circleA" presStyleLbl="node1" presStyleIdx="0" presStyleCnt="3"/>
      <dgm:spPr/>
    </dgm:pt>
    <dgm:pt modelId="{B0FED83E-D667-42F0-BF2B-434BEDEBB05D}" type="pres">
      <dgm:prSet presAssocID="{AD6A0496-230B-46F1-90D6-1B3672A619C7}" presName="spaceA" presStyleCnt="0"/>
      <dgm:spPr/>
    </dgm:pt>
    <dgm:pt modelId="{D21ECCE3-661B-4A25-A042-65D08246C396}" type="pres">
      <dgm:prSet presAssocID="{9BDE59D1-195F-4BC5-AE73-026E7A334D12}" presName="space" presStyleCnt="0"/>
      <dgm:spPr/>
    </dgm:pt>
    <dgm:pt modelId="{2A716D33-F4E2-4FCF-8ED9-B29C933F9E6E}" type="pres">
      <dgm:prSet presAssocID="{77F623EE-C565-4C38-98A6-51C4D7711B47}" presName="compositeB" presStyleCnt="0"/>
      <dgm:spPr/>
    </dgm:pt>
    <dgm:pt modelId="{ABC36CC4-E97E-43FE-BF2C-5FC164ECDE9F}" type="pres">
      <dgm:prSet presAssocID="{77F623EE-C565-4C38-98A6-51C4D7711B47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EBB78-0752-4CCC-A2D8-FDFA47027563}" type="pres">
      <dgm:prSet presAssocID="{77F623EE-C565-4C38-98A6-51C4D7711B47}" presName="circleB" presStyleLbl="node1" presStyleIdx="1" presStyleCnt="3"/>
      <dgm:spPr/>
    </dgm:pt>
    <dgm:pt modelId="{D4FF7504-DF56-4C01-80BE-0A788ADE0888}" type="pres">
      <dgm:prSet presAssocID="{77F623EE-C565-4C38-98A6-51C4D7711B47}" presName="spaceB" presStyleCnt="0"/>
      <dgm:spPr/>
    </dgm:pt>
    <dgm:pt modelId="{052A0F23-9E7C-4976-8504-C2502F9214FB}" type="pres">
      <dgm:prSet presAssocID="{79970152-1AC4-4A02-A7CC-23F7BF69A8C2}" presName="space" presStyleCnt="0"/>
      <dgm:spPr/>
    </dgm:pt>
    <dgm:pt modelId="{25E0BCC6-E0CB-47D3-9B21-E21C8DEC700A}" type="pres">
      <dgm:prSet presAssocID="{9A900129-2756-4B34-B9BC-CDE39C9D241F}" presName="compositeA" presStyleCnt="0"/>
      <dgm:spPr/>
    </dgm:pt>
    <dgm:pt modelId="{2D0931A3-8EFD-4188-96DE-DCFB05945F30}" type="pres">
      <dgm:prSet presAssocID="{9A900129-2756-4B34-B9BC-CDE39C9D241F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BB8E3-D336-4FDA-AF52-6FA702A0291D}" type="pres">
      <dgm:prSet presAssocID="{9A900129-2756-4B34-B9BC-CDE39C9D241F}" presName="circleA" presStyleLbl="node1" presStyleIdx="2" presStyleCnt="3"/>
      <dgm:spPr/>
    </dgm:pt>
    <dgm:pt modelId="{D895A70A-CA54-4528-BAC9-1E363CDA47E4}" type="pres">
      <dgm:prSet presAssocID="{9A900129-2756-4B34-B9BC-CDE39C9D241F}" presName="spaceA" presStyleCnt="0"/>
      <dgm:spPr/>
    </dgm:pt>
  </dgm:ptLst>
  <dgm:cxnLst>
    <dgm:cxn modelId="{9D96050F-2CBF-42AB-8AB0-2FA33414B93F}" srcId="{AE58B58B-30EC-48FC-B73A-2D62EA7F52C7}" destId="{AD6A0496-230B-46F1-90D6-1B3672A619C7}" srcOrd="0" destOrd="0" parTransId="{86008774-33CC-4606-B352-2B7336A57D70}" sibTransId="{9BDE59D1-195F-4BC5-AE73-026E7A334D12}"/>
    <dgm:cxn modelId="{25CDBF4D-F0AF-47CD-B51A-71BCCB80020D}" type="presOf" srcId="{9A900129-2756-4B34-B9BC-CDE39C9D241F}" destId="{2D0931A3-8EFD-4188-96DE-DCFB05945F30}" srcOrd="0" destOrd="0" presId="urn:microsoft.com/office/officeart/2005/8/layout/hProcess11"/>
    <dgm:cxn modelId="{C374C771-8BEB-455D-A54A-A290769EC3AF}" type="presOf" srcId="{AE58B58B-30EC-48FC-B73A-2D62EA7F52C7}" destId="{DD9E4C8F-35EE-44F1-9BC0-B04E93D20F98}" srcOrd="0" destOrd="0" presId="urn:microsoft.com/office/officeart/2005/8/layout/hProcess11"/>
    <dgm:cxn modelId="{9DA7260B-069A-4F7C-9909-762C1B432691}" type="presOf" srcId="{77F623EE-C565-4C38-98A6-51C4D7711B47}" destId="{ABC36CC4-E97E-43FE-BF2C-5FC164ECDE9F}" srcOrd="0" destOrd="0" presId="urn:microsoft.com/office/officeart/2005/8/layout/hProcess11"/>
    <dgm:cxn modelId="{FD0A7E1F-0DF0-4F25-8760-BBAE85B9D2DF}" srcId="{AE58B58B-30EC-48FC-B73A-2D62EA7F52C7}" destId="{77F623EE-C565-4C38-98A6-51C4D7711B47}" srcOrd="1" destOrd="0" parTransId="{730F18B1-86BD-4A56-97C6-4012C14D566E}" sibTransId="{79970152-1AC4-4A02-A7CC-23F7BF69A8C2}"/>
    <dgm:cxn modelId="{326C4287-3C9B-48C9-9897-1603D0705EF5}" type="presOf" srcId="{AD6A0496-230B-46F1-90D6-1B3672A619C7}" destId="{C8875B8E-A610-4090-9954-FD0A14271C10}" srcOrd="0" destOrd="0" presId="urn:microsoft.com/office/officeart/2005/8/layout/hProcess11"/>
    <dgm:cxn modelId="{5FEEAAF5-29AB-4BB2-90D3-6744E252E45F}" srcId="{AE58B58B-30EC-48FC-B73A-2D62EA7F52C7}" destId="{9A900129-2756-4B34-B9BC-CDE39C9D241F}" srcOrd="2" destOrd="0" parTransId="{5AF870B2-04DC-44C1-AFBF-E63E4BFE6C19}" sibTransId="{39E34278-E1D4-441F-8BDE-A33782D9E480}"/>
    <dgm:cxn modelId="{8A77854F-3966-4829-8CF1-2E5F2B26C6D1}" type="presParOf" srcId="{DD9E4C8F-35EE-44F1-9BC0-B04E93D20F98}" destId="{74909556-3889-4487-9BE0-35800A973A76}" srcOrd="0" destOrd="0" presId="urn:microsoft.com/office/officeart/2005/8/layout/hProcess11"/>
    <dgm:cxn modelId="{31CA52F0-F18E-49D4-B675-FFAE84D79D57}" type="presParOf" srcId="{DD9E4C8F-35EE-44F1-9BC0-B04E93D20F98}" destId="{83EE3630-3CF2-4DE0-9DE9-0BBD219D97F6}" srcOrd="1" destOrd="0" presId="urn:microsoft.com/office/officeart/2005/8/layout/hProcess11"/>
    <dgm:cxn modelId="{1E5A013F-691D-4490-AB94-C7E9CDD3B8D7}" type="presParOf" srcId="{83EE3630-3CF2-4DE0-9DE9-0BBD219D97F6}" destId="{DED5E974-3890-42D6-9E2A-960F2334D013}" srcOrd="0" destOrd="0" presId="urn:microsoft.com/office/officeart/2005/8/layout/hProcess11"/>
    <dgm:cxn modelId="{A06BD5F4-920B-4CE2-BA28-16103BCA3F02}" type="presParOf" srcId="{DED5E974-3890-42D6-9E2A-960F2334D013}" destId="{C8875B8E-A610-4090-9954-FD0A14271C10}" srcOrd="0" destOrd="0" presId="urn:microsoft.com/office/officeart/2005/8/layout/hProcess11"/>
    <dgm:cxn modelId="{36FB1469-7581-457B-80FD-C9C56558B38C}" type="presParOf" srcId="{DED5E974-3890-42D6-9E2A-960F2334D013}" destId="{ECBC9B52-0FB9-4E5E-92F2-B9BB4C2EAE28}" srcOrd="1" destOrd="0" presId="urn:microsoft.com/office/officeart/2005/8/layout/hProcess11"/>
    <dgm:cxn modelId="{54DD16F4-7D79-456F-8A34-200DE2DC0214}" type="presParOf" srcId="{DED5E974-3890-42D6-9E2A-960F2334D013}" destId="{B0FED83E-D667-42F0-BF2B-434BEDEBB05D}" srcOrd="2" destOrd="0" presId="urn:microsoft.com/office/officeart/2005/8/layout/hProcess11"/>
    <dgm:cxn modelId="{4FC78C89-8D03-4DC6-AC7E-9FB3C48176E6}" type="presParOf" srcId="{83EE3630-3CF2-4DE0-9DE9-0BBD219D97F6}" destId="{D21ECCE3-661B-4A25-A042-65D08246C396}" srcOrd="1" destOrd="0" presId="urn:microsoft.com/office/officeart/2005/8/layout/hProcess11"/>
    <dgm:cxn modelId="{3842637B-6464-4ADD-9A45-BD689F2BD942}" type="presParOf" srcId="{83EE3630-3CF2-4DE0-9DE9-0BBD219D97F6}" destId="{2A716D33-F4E2-4FCF-8ED9-B29C933F9E6E}" srcOrd="2" destOrd="0" presId="urn:microsoft.com/office/officeart/2005/8/layout/hProcess11"/>
    <dgm:cxn modelId="{73BC9491-56B7-410F-BD83-EB040161357D}" type="presParOf" srcId="{2A716D33-F4E2-4FCF-8ED9-B29C933F9E6E}" destId="{ABC36CC4-E97E-43FE-BF2C-5FC164ECDE9F}" srcOrd="0" destOrd="0" presId="urn:microsoft.com/office/officeart/2005/8/layout/hProcess11"/>
    <dgm:cxn modelId="{80611DB8-986C-4EB7-8B8E-912B14877127}" type="presParOf" srcId="{2A716D33-F4E2-4FCF-8ED9-B29C933F9E6E}" destId="{1A6EBB78-0752-4CCC-A2D8-FDFA47027563}" srcOrd="1" destOrd="0" presId="urn:microsoft.com/office/officeart/2005/8/layout/hProcess11"/>
    <dgm:cxn modelId="{812BF23B-2190-4335-9421-33FBF05E070F}" type="presParOf" srcId="{2A716D33-F4E2-4FCF-8ED9-B29C933F9E6E}" destId="{D4FF7504-DF56-4C01-80BE-0A788ADE0888}" srcOrd="2" destOrd="0" presId="urn:microsoft.com/office/officeart/2005/8/layout/hProcess11"/>
    <dgm:cxn modelId="{8AE6EB9C-3790-4981-94E7-7677289E01AB}" type="presParOf" srcId="{83EE3630-3CF2-4DE0-9DE9-0BBD219D97F6}" destId="{052A0F23-9E7C-4976-8504-C2502F9214FB}" srcOrd="3" destOrd="0" presId="urn:microsoft.com/office/officeart/2005/8/layout/hProcess11"/>
    <dgm:cxn modelId="{6C622971-57D3-47B3-9D16-3086230652CB}" type="presParOf" srcId="{83EE3630-3CF2-4DE0-9DE9-0BBD219D97F6}" destId="{25E0BCC6-E0CB-47D3-9B21-E21C8DEC700A}" srcOrd="4" destOrd="0" presId="urn:microsoft.com/office/officeart/2005/8/layout/hProcess11"/>
    <dgm:cxn modelId="{05AFD307-5096-452C-AC97-B93C63427CED}" type="presParOf" srcId="{25E0BCC6-E0CB-47D3-9B21-E21C8DEC700A}" destId="{2D0931A3-8EFD-4188-96DE-DCFB05945F30}" srcOrd="0" destOrd="0" presId="urn:microsoft.com/office/officeart/2005/8/layout/hProcess11"/>
    <dgm:cxn modelId="{692B9046-C102-4082-A9F8-DD7F283DBB94}" type="presParOf" srcId="{25E0BCC6-E0CB-47D3-9B21-E21C8DEC700A}" destId="{2B4BB8E3-D336-4FDA-AF52-6FA702A0291D}" srcOrd="1" destOrd="0" presId="urn:microsoft.com/office/officeart/2005/8/layout/hProcess11"/>
    <dgm:cxn modelId="{914C8B10-5452-46FA-B963-ECE19A04A1B0}" type="presParOf" srcId="{25E0BCC6-E0CB-47D3-9B21-E21C8DEC700A}" destId="{D895A70A-CA54-4528-BAC9-1E363CDA47E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09556-3889-4487-9BE0-35800A973A76}">
      <dsp:nvSpPr>
        <dsp:cNvPr id="0" name=""/>
        <dsp:cNvSpPr/>
      </dsp:nvSpPr>
      <dsp:spPr>
        <a:xfrm>
          <a:off x="0" y="1402080"/>
          <a:ext cx="7315200" cy="1869440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7030A0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75B8E-A610-4090-9954-FD0A14271C10}">
      <dsp:nvSpPr>
        <dsp:cNvPr id="0" name=""/>
        <dsp:cNvSpPr/>
      </dsp:nvSpPr>
      <dsp:spPr>
        <a:xfrm>
          <a:off x="3214" y="0"/>
          <a:ext cx="2121693" cy="186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b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rgbClr val="FFFF00"/>
              </a:solidFill>
            </a:rPr>
            <a:t>$1,400</a:t>
          </a:r>
          <a:endParaRPr lang="en-US" sz="4200" kern="1200" dirty="0">
            <a:solidFill>
              <a:srgbClr val="FFFF00"/>
            </a:solidFill>
          </a:endParaRPr>
        </a:p>
      </dsp:txBody>
      <dsp:txXfrm>
        <a:off x="3214" y="0"/>
        <a:ext cx="2121693" cy="1869440"/>
      </dsp:txXfrm>
    </dsp:sp>
    <dsp:sp modelId="{ECBC9B52-0FB9-4E5E-92F2-B9BB4C2EAE28}">
      <dsp:nvSpPr>
        <dsp:cNvPr id="0" name=""/>
        <dsp:cNvSpPr/>
      </dsp:nvSpPr>
      <dsp:spPr>
        <a:xfrm>
          <a:off x="830381" y="2103120"/>
          <a:ext cx="467360" cy="46736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36CC4-E97E-43FE-BF2C-5FC164ECDE9F}">
      <dsp:nvSpPr>
        <dsp:cNvPr id="0" name=""/>
        <dsp:cNvSpPr/>
      </dsp:nvSpPr>
      <dsp:spPr>
        <a:xfrm>
          <a:off x="2230993" y="2804160"/>
          <a:ext cx="2121693" cy="186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t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rgbClr val="FFFF00"/>
              </a:solidFill>
            </a:rPr>
            <a:t>$5,250</a:t>
          </a:r>
          <a:endParaRPr lang="en-US" sz="4200" kern="1200" dirty="0">
            <a:solidFill>
              <a:srgbClr val="FFFF00"/>
            </a:solidFill>
          </a:endParaRPr>
        </a:p>
      </dsp:txBody>
      <dsp:txXfrm>
        <a:off x="2230993" y="2804160"/>
        <a:ext cx="2121693" cy="1869440"/>
      </dsp:txXfrm>
    </dsp:sp>
    <dsp:sp modelId="{1A6EBB78-0752-4CCC-A2D8-FDFA47027563}">
      <dsp:nvSpPr>
        <dsp:cNvPr id="0" name=""/>
        <dsp:cNvSpPr/>
      </dsp:nvSpPr>
      <dsp:spPr>
        <a:xfrm>
          <a:off x="3058159" y="2103120"/>
          <a:ext cx="467360" cy="46736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931A3-8EFD-4188-96DE-DCFB05945F30}">
      <dsp:nvSpPr>
        <dsp:cNvPr id="0" name=""/>
        <dsp:cNvSpPr/>
      </dsp:nvSpPr>
      <dsp:spPr>
        <a:xfrm>
          <a:off x="4458771" y="0"/>
          <a:ext cx="2121693" cy="186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b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rgbClr val="FFFF00"/>
              </a:solidFill>
            </a:rPr>
            <a:t>$9,100</a:t>
          </a:r>
          <a:endParaRPr lang="en-US" sz="4200" kern="1200" dirty="0">
            <a:solidFill>
              <a:srgbClr val="FFFF00"/>
            </a:solidFill>
          </a:endParaRPr>
        </a:p>
      </dsp:txBody>
      <dsp:txXfrm>
        <a:off x="4458771" y="0"/>
        <a:ext cx="2121693" cy="1869440"/>
      </dsp:txXfrm>
    </dsp:sp>
    <dsp:sp modelId="{2B4BB8E3-D336-4FDA-AF52-6FA702A0291D}">
      <dsp:nvSpPr>
        <dsp:cNvPr id="0" name=""/>
        <dsp:cNvSpPr/>
      </dsp:nvSpPr>
      <dsp:spPr>
        <a:xfrm>
          <a:off x="5285938" y="2103120"/>
          <a:ext cx="467360" cy="46736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69FA2-A954-4102-B348-2BF496926B86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611D0-D819-489C-A907-7B92CC1FE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1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611D0-D819-489C-A907-7B92CC1FE1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2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CF24-CFBD-4213-B4F1-04E3B3F3EF8D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B7707-9198-47EE-8EC5-49749344428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CF24-CFBD-4213-B4F1-04E3B3F3EF8D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7707-9198-47EE-8EC5-4974934442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CF24-CFBD-4213-B4F1-04E3B3F3EF8D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B7707-9198-47EE-8EC5-4974934442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AACF24-CFBD-4213-B4F1-04E3B3F3EF8D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0B7707-9198-47EE-8EC5-49749344428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CF24-CFBD-4213-B4F1-04E3B3F3EF8D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B7707-9198-47EE-8EC5-49749344428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9AACF24-CFBD-4213-B4F1-04E3B3F3EF8D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B7707-9198-47EE-8EC5-497493444283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9AACF24-CFBD-4213-B4F1-04E3B3F3EF8D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A0B7707-9198-47EE-8EC5-497493444283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CF24-CFBD-4213-B4F1-04E3B3F3EF8D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B7707-9198-47EE-8EC5-497493444283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CF24-CFBD-4213-B4F1-04E3B3F3EF8D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0B7707-9198-47EE-8EC5-49749344428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9AACF24-CFBD-4213-B4F1-04E3B3F3EF8D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0B7707-9198-47EE-8EC5-49749344428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AACF24-CFBD-4213-B4F1-04E3B3F3EF8D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0B7707-9198-47EE-8EC5-49749344428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9AACF24-CFBD-4213-B4F1-04E3B3F3EF8D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A0B7707-9198-47EE-8EC5-49749344428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nclb.com/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848600" cy="2868168"/>
          </a:xfrm>
          <a:ln>
            <a:noFill/>
          </a:ln>
        </p:spPr>
        <p:txBody>
          <a:bodyPr>
            <a:prstTxWarp prst="textWave4">
              <a:avLst/>
            </a:prstTxWarp>
          </a:bodyPr>
          <a:lstStyle/>
          <a:p>
            <a:r>
              <a:rPr lang="en-US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No Color </a:t>
            </a:r>
            <a:r>
              <a:rPr lang="en-US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Left </a:t>
            </a:r>
            <a:r>
              <a:rPr lang="en-US" sz="4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Behind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pic>
        <p:nvPicPr>
          <p:cNvPr id="4" name="Picture 3" descr="http://www.dailylifesinspiration.com/wp-content/uploads/2011/11/paint-brush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8334">
            <a:off x="1858970" y="3038091"/>
            <a:ext cx="2876358" cy="2876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33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52400"/>
            <a:ext cx="4572000" cy="3593237"/>
          </a:xfrm>
        </p:spPr>
        <p:txBody>
          <a:bodyPr/>
          <a:lstStyle/>
          <a:p>
            <a:pPr marL="285750" indent="-285750">
              <a:buBlip>
                <a:blip r:embed="rId2"/>
              </a:buBlip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No Color Left Behind also promotes seasonal rates to better serve customers. This creates better quality and understanding. 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103382">
            <a:off x="4892864" y="45056"/>
            <a:ext cx="4572000" cy="132499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Holiday Discounts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21433261"/>
              </p:ext>
            </p:extLst>
          </p:nvPr>
        </p:nvGraphicFramePr>
        <p:xfrm>
          <a:off x="1447800" y="19812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48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122874" cy="4006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1"/>
          <a:stretch/>
        </p:blipFill>
        <p:spPr bwMode="auto">
          <a:xfrm rot="21371103" flipH="1">
            <a:off x="87926" y="625420"/>
            <a:ext cx="2857266" cy="27382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322">
            <a:off x="6419016" y="571659"/>
            <a:ext cx="2371653" cy="23716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343400"/>
            <a:ext cx="4572000" cy="35932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FF00"/>
                </a:solidFill>
              </a:rPr>
              <a:t>123 Fake Street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Salt </a:t>
            </a:r>
            <a:r>
              <a:rPr lang="en-US" b="1" dirty="0">
                <a:solidFill>
                  <a:srgbClr val="FFFF00"/>
                </a:solidFill>
              </a:rPr>
              <a:t>Lake City, UT 84123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Phone</a:t>
            </a:r>
            <a:r>
              <a:rPr lang="en-US" b="1" dirty="0">
                <a:solidFill>
                  <a:srgbClr val="FFFF00"/>
                </a:solidFill>
              </a:rPr>
              <a:t>: </a:t>
            </a:r>
            <a:r>
              <a:rPr lang="en-US" b="1" dirty="0" smtClean="0">
                <a:solidFill>
                  <a:srgbClr val="FFFF00"/>
                </a:solidFill>
              </a:rPr>
              <a:t>801-555-1234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Website</a:t>
            </a:r>
            <a:r>
              <a:rPr lang="en-US" b="1" dirty="0">
                <a:solidFill>
                  <a:srgbClr val="FFFF00"/>
                </a:solidFill>
              </a:rPr>
              <a:t>: </a:t>
            </a:r>
            <a:r>
              <a:rPr lang="en-US" b="1" u="sng" dirty="0">
                <a:solidFill>
                  <a:srgbClr val="FFFF00"/>
                </a:solidFill>
                <a:hlinkClick r:id="rId5"/>
              </a:rPr>
              <a:t>www.NCLB.com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0874" y="33528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Please feel free to contact us by phone/e-mail or visit our office in person. Hope to see you soon!</a:t>
            </a:r>
            <a:endParaRPr lang="en-US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737367">
            <a:off x="-1919570" y="762883"/>
            <a:ext cx="768096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Presented by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0" y="1463040"/>
            <a:ext cx="5591175" cy="39671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600" b="1" u="sng" dirty="0" smtClean="0"/>
              <a:t>No Color Left Behind</a:t>
            </a:r>
          </a:p>
          <a:p>
            <a:pPr>
              <a:lnSpc>
                <a:spcPct val="100000"/>
              </a:lnSpc>
            </a:pPr>
            <a:endParaRPr lang="en-US" sz="2600" dirty="0" smtClean="0"/>
          </a:p>
          <a:p>
            <a:pPr>
              <a:lnSpc>
                <a:spcPct val="100000"/>
              </a:lnSpc>
            </a:pPr>
            <a:r>
              <a:rPr lang="en-US" sz="2600" dirty="0" smtClean="0"/>
              <a:t>Danielle Nay</a:t>
            </a:r>
          </a:p>
          <a:p>
            <a:pPr>
              <a:lnSpc>
                <a:spcPct val="100000"/>
              </a:lnSpc>
            </a:pPr>
            <a:r>
              <a:rPr lang="en-US" sz="2600" dirty="0" smtClean="0"/>
              <a:t>Abby Hart</a:t>
            </a:r>
          </a:p>
          <a:p>
            <a:pPr>
              <a:lnSpc>
                <a:spcPct val="100000"/>
              </a:lnSpc>
            </a:pPr>
            <a:r>
              <a:rPr lang="en-US" sz="2600" dirty="0" smtClean="0"/>
              <a:t>Whitney Johnson</a:t>
            </a:r>
          </a:p>
          <a:p>
            <a:pPr>
              <a:lnSpc>
                <a:spcPct val="100000"/>
              </a:lnSpc>
            </a:pPr>
            <a:r>
              <a:rPr lang="en-US" sz="2600" dirty="0" smtClean="0"/>
              <a:t>Jon Rossi</a:t>
            </a:r>
          </a:p>
          <a:p>
            <a:endParaRPr lang="en-US" dirty="0" smtClean="0"/>
          </a:p>
          <a:p>
            <a:pPr algn="ctr">
              <a:lnSpc>
                <a:spcPct val="100000"/>
              </a:lnSpc>
            </a:pPr>
            <a:r>
              <a:rPr lang="en-US" sz="1900" b="1" dirty="0" smtClean="0"/>
              <a:t>CIS 1020-043</a:t>
            </a:r>
          </a:p>
          <a:p>
            <a:pPr algn="ctr">
              <a:lnSpc>
                <a:spcPct val="100000"/>
              </a:lnSpc>
            </a:pPr>
            <a:r>
              <a:rPr lang="en-US" sz="1900" b="1" dirty="0" smtClean="0"/>
              <a:t>Fall 2012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41257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8458200" cy="212365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Comic Sans MS" pitchFamily="66" charset="0"/>
              </a:rPr>
              <a:t>For 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  <a:latin typeface="Comic Sans MS" pitchFamily="66" charset="0"/>
              </a:rPr>
              <a:t>President Bioteau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  <a:latin typeface="Comic Sans MS" pitchFamily="66" charset="0"/>
              </a:rPr>
              <a:t>Salt Lake Community College </a:t>
            </a:r>
            <a:endParaRPr lang="en-US" sz="4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143000"/>
            <a:ext cx="6248400" cy="3593237"/>
          </a:xfrm>
        </p:spPr>
        <p:txBody>
          <a:bodyPr>
            <a:norm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No Color Left Behind is a company with the creative perspective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that has the ability to bring color into people’s lives. </a:t>
            </a:r>
            <a:endParaRPr lang="en-US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7200" y="-228600"/>
            <a:ext cx="4572000" cy="132499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What is it?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AutoShape 2" descr="data:image/jpeg;base64,/9j/4AAQSkZJRgABAQAAAQABAAD/2wCEAAkGBhIQERUUEhQWFBUWFxYUFxgYFRcUFhgUFxQXFRgWGBYYHCYeGhokGRQUHy8gIycpLCwsFR4xNTAqNSYrLCkBCQoKDgwOGg8PGiwkHyUtLCksKSwsLCoqLC8sLCwsLCwpLCwsLCwsLC8sLCwsLCwsLSwsLCwsLCwpLCwpLCwsLP/AABEIAM8A9AMBIgACEQEDEQH/xAAcAAABBQEBAQAAAAAAAAAAAAAEAAIDBQYBBwj/xAA+EAABAwIEAwYDBgUDBAMAAAABAAIRAyEEEjFBBVFhBhMicYGRMqGxFELB0eHwBxUjUmIzgpIWQ3LxU3Oi/8QAGwEAAgMBAQEAAAAAAAAAAAAAAgMBBAUABgf/xAA0EQABBAAEAwYEBgIDAAAAAAABAAIDEQQSITEFQVETImFxgaGRsdHwFBUyQsHxBlIWI+H/2gAMAwEAAhEDEQA/APDUkk9oXKQLTElNkCc2gotH2ZUEJQjaWBLvhaXRrAJjzhOPDz/a72P5Ic42RiBxQEJQryj2aqOp954WtLsjS9wYXO0IaDd0SJ5IGrg8pLXCCCQRO4XCQHQKfw7qtBBhOyWQqxwpYx7S5oe0G7SYBHKRcL0PgHZvhuLyOa0AaOa5xkO/tdB+aNuqfDgnS2ARYXlWVLKvoin/AAo4a4XoQf8A7HEehWW4r2CwbKpDaXgH+ZN/xUA2jh4dJM4taQvIMqWUr1I9kcGL93bfxHToU7GdjsEGgMYS4mxzGw6j8lxNK3+R4jTUe/0XleUpZV6ZT7H4fPHdg8/E4n0g3Uz+xmFaJ7oubbVxDh7GFGZSeBT/AOzff6Ly3KllXq1LsfgSP9M+Yc6fIhOrdicGAD3cTYEOMTyKnMEH5JPdEj79F5PlKWVepu7FYR8tDMr4n4iZ8r6Ian2Pw7R46U8/EVGZGOBTn9w9/ovNYShemO7KYP8As/8A0Uj2PwpFmR/uKm0X5BiOo9/ovM4Syrb1+zVGm4gsn1KhqcEoAjwa9SlmUDdd+QYj/Zvv9Fjsq6GFarD8KoOnw6dSjaPZ+mRLKDqhH3QXXPKdrKO2ag/I5spdmbXr9Fhy1KFtWcFwrxLBuQ5pkPaQYLXD8d02rwKgPu/MpP4xgNEFNj/x6eRgex7SPM/RYzKllWrq8KoCIb53Kqu0GFZTc1rBFiT1vZMZiGvNC1VxXCJcNGZHuBAra+foqhJJJWFjpKamJUKnohciarjgPZmtjHEUgIbBc5xytaD8yeguvReCdjcDh6X9YDEVeZBgf+LJiPOSrfsjw2nTw1PJLA5gPiADyXAS4xa6Pb2foAyXOPqPw2XjsdxQvc6MEtA6bnzK9HhsLE0AyalWOCrMawNpUwwRHhDW26gIhlbxEEnl8MifWFFTxVJhawW30Ur8RSnNB9N15xxN7FMLNdG6Ij7C10ZvEReSxmvS1v0TKmBpTJpsPU02Ez5wuHiDWiRJA15hdOOY9vhdHU7eiUTLvySezPMJp4PQLsxo0i7We7ZM+cITF9m6BHhptYdixoabeSOpPsLh3VSuHqPNS2eWNwIcdPFS3/rdY3VLU4q+kBTfobZpIBH4FVmKoSYYQbEwNP1WjxVBrhlcNdZEhVdLAGgXEDvWm4E+Kdh1Hzsvb8O42yYZJtHdeR+hV+KVoFgUfYrO4kRJDS0jUam3Pmha1WDMGw26/RW7/wCoDo4uMkkQ8dEylgywVAYDWiAD767n1W84XstdkwA13QnDsQLZ4cHbgaHRGY2kBTIaQ4mw/wARrqq5tMgAyWjym/T81JWpVCIDpHMBCCapE5gL7tDGuYiQfrPnuosViQW3dvq3X1CcWDLDWzeYJi/mgvsDnvIHhiYn8CkkmqCsgAaoo49nhy7bat8l3EVnVDNPNA1ZqR1k6hAVMLkF7Hy/cqenjiwT0ifxBUAn9ykVu1NqveTIIPMDkovtoFgTKlpvAM87k9UPVpzJaf1P4LjdaJl1qF2pVNRsexO/RVX2g58hGmqPZWnzCGx9CfELT9Ut1kWky6tzNQjqmV4PurrhmKdIpsnxyYBMSAYJj6rNY4kNJdYgxHVG8J4z3L2uMkZYsYuRrPklODshy7rM/FNaS0oKlUOclh7txcSTEwAbzGoPJHUeJB7XZvumJGhGxANx5FVOIylzy2wcZgbXmJUZrOLhmcS0dLkEl0O53M3TTG141WVFipcO/u7HccvP+tVY4vGAW2VZ2jqZjTdzafYGy6W53WBOotqAhuMtyuDbjLIg7EGCANkyKMNcCq3EMY+aNzTtoq1JJJXF5xdCmolQhS09FBTIxZXonYbt2KUUMUZpWFN5vk/xJ1yfTyXpVFtITcidL2/UL53YVqOz/buphgKdSalMWA1c3y6dF57iHC+1Jkh0PMdfJbGGnyd1506r1ergjawcNuanqG0G0aWj0WW4d2pZiB/SqBp/tcb+3/tX9HiVQCHmR5CV5uXDyR6OWxq4AggoihjWib+ghxUdR0HOyINy0iJ/VC1MKx5mQOeoPyUlLAvE+IkHQTIHmhytHNMpo1tEfazAcwTzg6DyRFLHmJuPNZ9/eU6kNvIkjSfLafqpKfEHE3+E7EaWvKJ2GBFhSYwQtG3iDvPZOOOZ94XHSPoqKlVBOw5Hb1RdWu0iAff81WdAAkOibeyLxVKjXBkiYsTZw9dVSVuA1qbTY1AZNjMen6Ilr87hA8I1I3KPdVeCHB8Abc1egxuIwtBjtOh1TWudDo06dCqnBYclnhBnQjX3Go9EqeF7oFz5tJmPlCvPtDX/ABNvzi/uEPi8CaggVHEcnEn56rbh4+yqlaQfDZcMSSe8KCxhpSb6kza2p5J1RuQj/wBFW2K4c9r/ABNsBY2jykbqvxzbiYt1utKPHQygBrlrsxDHkC0NiKneQDFttEFWpEIjNIgfNDvcfP5haTcPnGZxFKyAOSAGJymDpt+SVPFQb3CIq4UPER++ira2HczS4Q1E11DUJDzI3Zd4lWHxU9bSOiiqY8OZa+tpgXEHyso3PzbXQmIpZBIEiYIsfWElz43HuhZs0rxmcNiNVE3EtMtdJYLNLh4p1Nx1lOwrWsD3OgiPPQ2b0MeiBxT7xOlugQ1XEHSVOS155+KDd9SLr78FZV6Ya1xNpDcsODpnUHW8RyiFVCsefuud/wA1GLpobQ1WbJMXmwpm4k848ksZXzRdxAmA4zE6qEFNciAFpTpCW0U1JJJEkpKenooQpaYUFNj3T05q4CnJatjqnh/JWmB7T4qjGSq6OTjmb7FU4KteCcArYyoKdBhcSbnRrRzc7QBLkDMpMlV4oxLl1Bpbrsz2vbiS2nVysqbbNeek6O6LaU6vdguJNthcqm7O/wAHqFJodi3Go/drXZaYva9iVpcZw2lTjuiALNyyT0iSvEY2fCOlywX8NPT+lfgxoOkug6lU+Jmqcwi5HQgKAEB0ExoAep5ndGY89392HH96IHDEvzNdBm/VLYe7fJbcerLGyKFG8S0mJ5GPRKtwtxuX25beu6DfinUjBk7T0R76pcPEZEfsriHNogoXAikhh3NAgW6fkuHEunKQYibi3ui8OBHxfku98Ih0QEjNrqLSSmYeqBzHkoKVZzZLnA32sU2rUaf9OZ9xKG/llR13ukeyNrG7u0UZa3RTuMk2bfnI/coZ/CG1DLxkPu0/voiaOG7v7pI6ruLriOQClrspqPTxQk8gFRY7hpZ4WtvzFxCGOHYwCYJ32M+itcJVdmLvinbkFK7CsMluu8q83EvZ3bPopzOb+kkKloUKbvhmZ0mfSDdB9+zE1hTAbRf4hewe4AmI2/8AaOxFAioSfD0291TcYwQc9tWDINy2ddjA326grWw2KddZvLwKNmMl2vXxVXxfCVcO4tqMv8QcHAgib5TvvbUIF2Oc0+BmzocHEm5kE9RcKXjmPq1TLy45TAkQAAfdVTXOJ8Mkm1vKStSMFzQXVap4mYgmyaQ+NqyZjlN90K987KWrooA+B5q4AvPSvsk9VwhcTst0mskokik0FcJUrqcKJzYUqFxJJJcoSRFNshDoqjohdsnQi3arpXC1OKQCWrZpH8C4FVxlZtKkJcbkmwa0auJ2AX0B2e7P08FSbSoMsYzvOrnDV59bALC/w34b3OGdVg95VgTuKQO3mV6Q/BuDAQ7ITAFoudiNwvG8bxjpJOyBpo9z4rP7XM9wbZpFdxu4knoco9kLieGUnXi48Xx2nynqFM7Ag/E4n036Sh/5Q2PjdrsGj8F5xjgDeZPe2x+j4kITiWFY6m1zmtL82SMwnLMWIPmVWYVjKRJN58tOiPxPAWknxmw5DUjmByROFwFJzI7xhgQ6QA/2mVeY8ZKGqSyfFRmozl8LFH0VPXrUqk5SPXY81w0hFyD5WlDVOz7DWc++QukWPKLgKDFB2HcO6cHN+8HSfYm6shjTTWO+P1WlhuOUMuIbXiPpv81PleHeEOjyMQp24An4neiZX4+5lLMWB+lmOE+cHZSYftFScwOLHtPVpJEHooc2WrDfBazOJwS6MIRdDBxoAPVSkHkq3D9ssM8kZj4XZCIcId6jT6o5nG6LtHD1MfVV5IpmnvNKaH5tVMHH93VdxBuchoE84Bn5I12Opbvb/wAgomYhhMh7b/5D80LAWm6TGKA8N8MN9eaGdQLGwWnz/VXb8uzh7qCo61490TZXc0O6z+KbI8UH6rM47FGiXFploFweS1+Nr02g5iwDq5oj5rB8b4nRzVKTRJOUybCBJe3xXB0A5rcwDS87aKrNy1pZvFYs5jMkOMjne6jxFENaXRZw8Mg3uNDEc1JWoU3D+mXaSJ5qtxLtjqF6iMDkqWJe4Ak0ehTMTUzGYj5KNNcutKsLJLrJJTwwkTEjcpMYTomhShvhnMJ5b+i5QuQ50uuY1PnuVzFVC4gu8piJhOIgWMzyke6biMw8LptNjsuUFQJJJKUK6ERTNkMp2GyFydCaKkU2Ep5ntHMge5hDyjuD1g2vSc7QVGE+QcJSnaAlWSbXvHBcP9lkGQ3KAwkWFtAd0XU4z3gA/tOuhJuFbYjhzarQHEu3mYt0+SCr8DcGgMMkE3duNRcb9V807WOVxc7dZboJ4203b3Te9B0McjmvOsfgoq1VoIMuAMfe23HRNp4aq12V1Im0yIIBnf8AJQYzGNvRdTuyDmANjMjaPmpa2zpqll5q3aehUoo5JzOcbz8QMzounB3kNcC7Sw9L8kEcW11sogARcA89ERhsfSgwHNIPPW2oJNwjc14FpYkY40pThag/u9MpQ1bBEgkn3BUp4uItr7qEYzMbu+ShoeOSstiY9ua9PNA0AbsJZ4TA59CZ2TsTw1zWlzQHEAutbaREm6di6+U5xBA1a5sghEP4oXt8ORvUNJt5nRWS5wpzVUziqzUvNuAU6gxtfNSIa4n/ACh0yMr9NHOWrZw8mYvGstn5oqoyHNIy/MXuPoT7JVOIGiLQZ2zR9ZWhPiDM4Fo5AIXzFxu6VPiuGNc8NI8zp7Il3BWRa376Ky+0l7QC2Jubgn3Ub2t/Y/JJMz9lMeJmiNteVUVOGluhJ81XYjCum49lpKtUZbZp01tHkq7EPGk++qsRSuV2PiMt94X9+Co67mNEO35jbqqHjWHBcambMTF9f+XM9VecTpyDAkDWxss47EQ/K74dx94W5FbeGB3C1MKI3Oski1DiqpgACwF+aq3uzSVaVXGL5BY6EE3ba06KoK0420ixcmY6GwuZLdE3Kn5zEbJByaqBAXGvIXAE9oG8+nNObhyQSNBrcLrQ0uBgBubdNfYqOo6UWyiHNhjXlwuYuCN7a8lFiyCGw3LqNTfqf0XWoQySSSlQuhSMKiUrRZQUbN0+V1pTQnIVYGq997BdtW4zCMZIGIptax7d3NaQ3O3/AG6rX4o5HtItOYewkL5aweMfReH03FjgQQQYK9Y7K/xao1MtPHSx0Rn+KmTzI1afcLxnEuCOa4y4cW02SOYv5hKc5w3/AK1Xo7saSCdD03HrvKgp1mtETcm/qhMIW1slSnVa5kgjKcwP/lyPRG8UaQyTE2gi31XnSwNIYlGRzgXVsm1qLHTYHlYIfD4RjagIYBqNJ25FcGJMaa6CAZUeIwz5vDA25LTJ52PystPCcMxE/gOp+9UbcO6WnBqk47hKAZcNa4kaeE63gA8lTOFEC2c+Rj5lGfyyHZjTPPxnM6A3zUWIxjWNsQJjKBAMbr0kfA4omNzPLvYfz81p/l0Tm272QuIps0yvFv7hB+Spg91MkBpLTvJP0C2NHAMcwEhpkaklxvvNh7Ku4tg8jmjwmQZhp5iLSr8OBwrP1MseZ+qWOH4f/VZ2rxE6MpuceQDhHKToFD/KcQ8NqPblv8OaT6xojsTws0qgc5pa1w3Zp/lln5K2w7G5ZL2xGpDRt5p7sNhGio2eptQcBDyCoHYioLZQD5x+CY3FO++C1vNsFFY5we8926QBE2ud90AcUQ0tcBIsBaOUzPqqZwMB/apdgoq6KxoYehUj+rPSb+1kQ7s21zHGnSnLJuQ0E8iSZWLxdU8tOqVDtPiKVN1IPJY6LEmxEXB9FSk4bINYn+h/8VD8D3u6819/ey0GL7YfZMKaVKm3No9wdILibgHkNF51xKlmqOIIBFjujamV86gkz4nOc0GdryENWw8DLvqTz6g7q7h4G4e8u53Wxh8IGtN67eyqsRI+iFBhFYsba3Q71qN2WdMAHmk1JphIgQlCJJXQ6TdPMTvEpoMCI13ToIHQrkKmFSHRSLhIjW59tFHig0BsEzfMORlcFhrc2jom4hhbAIg69b81wUFQJJJKUK6FKzRQqanooKZHunEJgcU8riFOIXMycxt10Mlehfwu7AnE1RWrsJoAEszCW1HiLdWgGeWy4nKCVAbmNLN9m+GYt72nDNqSXRmZIE9TpA6r37srgKzGBmJq95VaASYAAn7oOpHW0qU4ejSPd0gxhGvdtAa30Fs0bbKB3EqAdYSYIDy0xyMHQ36qs+FktOc3Xy2VjsGborF/6zg1hcGtaCQIbNzGY+iZUoumYDQLwTMDq7a6CdxnM8Ma6ZOWRDG9YNzNlX8W71haB/UzzENc5wiPiOhueiblrRWmnKKJVjjsfLmsmmM0g5Ze4CL9B+qDxtWnh4lgcADe0jpe6qMVhcRnD6jXCBAkx0u1t0UMGHNIlwnkwj5vhNcBkBTXFwaCwIWvxln/AG87ejXwD/tAVfV45bS5sS4ku99Qj8PwGnTfmc8v1kHOGnoC0fmp8RQoPgDDNptbefDc+ZKVokHtXLL4njdUZsvjJ8QzXaBoY/JBYbFOLGy0h3/jH6xH1W0P2dpApgTa8BpB5SB81X/zB5JNUtJEhsDQDW66wlljzu5UbeI1oAaHAm0QPO3PT5qPCd7XzQM5acpEiWzvE2KusRxamXNIaAWggG03iYgW0VThQ2m9zqLqgcbuPw+EaC/UqL1XZRVZkJj+F1qcF7YBmNJMKpxNE7Qr3EcQl4c/xH/NxcY5Kr4jjgScthNhYKdOaEAg91U9UOCgpVJcGuMA73Mb6Ip9SdAha5yxoSdtbb+iCr2T+0y76KN+HaQT4i46TaPTdVppQYKta2NJgiABo0aAxlnzshqeFY4iagkgmIgAzoXG2l0xpoapE7ASKGqBc2CkfNSmhcQddJtumVqWUxOn1TVSLTulVqFxkmSuPJm5SLPVNK5BScNeSbWMnWU8u6fqm14m2kfNcoKiSSSUoUlMw2UKlYoKZHunqSlhy8gNBJJgACSSdAAE1gXrn8OOx7aTadV5/qVRmOxZT2Y06gu1JtYRugN13RZVirTexP8ACptPLUx2V7jdtCZA61T5fdHqvRsZVpMbDoECABaBGgAsAqnjGOcQxuFgHNFgGyCDJnQDUzrawXaOCp0y01nd48wIJ8GY8mm58yiDCAC46qzG0D9I9VG7GPewjD0vDeXC0jeHfePkrfA8LpvotNWtLQBLGu7tgI0Bb8Vo0tpoq6p2hYHw6Q0Eg6AREAQNQs7j8QO9cA1zbkwGwcutyeihzS7TZG5gOpcrtnclzqjKXhzkglomBABDnXGk25o59c2hzZiYcX1HX5QYCxtbis04EQdCXZjbaG/RWGB7W0gwZyWFoiGtEH/cT+CEtKZnZoAjcZxwszNdmzRNgGiCPdV3FeMkNAgNDo8U5nEb2Pss9xPijKlQuHkLkgDy0QTcXINiYG1gOtk3ZgPijdMQzu9Vu28UZ3Ze5+cATqZEbAWErIv4k8kmIEk7mB5qs/mDgIFh++aI4dWe42a4uGnQ87pSovfaIxZqUzFTMDAPoRI0TanEGlwOXnJN5kRvKtH9maz2GrVOUAEum59yhaPBmQCTbp12uhKAAnYH1QWDqlz4AmL6T8gpqnDKrpe0ZQL3tA5AKzpYSm29MkPH9o2ncm0Ip1LEYiGSAOgyttzO/kotPbC53NZHh3ZWqcxfUsbiZnzv5op3CKbAAQCdC86eZGy2dDhYpiKwa7wwS0gQeYlUfE8TSEtnMekiB581VfjI2Gtz0Cux4JzxTB6lUvF/sdOlGZz3kC7IDRMS08j6KLBdpaDKYFPCNcf9MvMS4xBMxMQJnog8dTZPhYBra5kkRJJKqcRXDdCdOfMXUFwmbRB+/JWhhjD3iR4/ZQWKeJJ5k+XooBiBIdoRBtpI/FFUWsfzLpAEfL0UvEmsc42hzWnPAAGYGFaaQNFnTMLhnBFKqxOJL3E8yT7mVCnuMGya8yrCyjubTn08sXF72281y0dfwTJTgFyHyXc9oTHldBTXrlB2TUkklKBJSsUSlYVBRs3VrwCk11ZucZmjxEc4OnuvSm1DSqPfUrtY0OdDGOzktH3bWyxbrC8mp1IXpPAu09HFMbTqMpU6rWzmc1rGuy38BAsTGibE4VSsZdcyuMT2keYewskj4RmDmjlGXLPMyVT/APUry+STmB2E3H1XqOD4rh30xUblLYmLTbYheejjjWF3hbJc46HdxPrqibrpSN7qokoI8YqveHNpkuJmYjTa/VP4tjsXi8rW5aWWTJeHW+8ROvkpq3E87MwFCdcuVxdra8ZZVLV4tiBXa4OFMNGjYB30soIS+1F6G1Pi8JXaWU3Pa7wk+GQ3rYwoKfCTOYzMAGXAN59VBjsTUe4vzlz4tJ2/JM4bxOq0S8Bx2loePnZLrkpDiSrD+UBjZLs7tgCG/Mnl9FYYBtCnZ4c5hM2JA8naKsqVTkzfC6bWAnc6J+Hc9wgGZvt63uQikGUBqdLoGtPmrPPTLy5lNrRaN4A59eqfXrjNmYXA7HQj1CEw2GcXEOYYBEGbubqSOX6LZYDhtKrTzuc3I3Zuo53PPoFXKhrb2CzeIx1aqAyo97hbUz9LLRdmeEZ4fUNjMNj9x5ICliadNwEy4/DTYDUqETYf42V5wjh9UOL3TSa7SkHZjMzmc4WB6A+ao4rGRYYXIfTmrDArPFYOlBbDQN4AEc5IWNxnaENltFulg46+YRnabjMzRogkD4yDAJ5FxWVqUKpOgb5eL56KlEzF4xuYNpp2G2nivQYPChrc7hfQIivjKlX4nEoDEOa3U3O039lKcPHxOJ/3QPZqbUokaME7EQT6q9HwZw/U6vAarRNDTQKpx9Mu0EehVNicOBsSfRabEPc7W3zKqMcwDX5/grwwrI9G36rOxjDVg/EKvbiA1mXI0wSQYh0nQ5hyiyErOEG5k3MmST1KfV6IWq0oC0A6LBLtEzCMBLi4kQJEbumwRtas3K3KwWMEEScpaIJPw65o3QOGY7NI1R76BsGuEOMGD4cw0n5ojuqsbTl0/tVb33MaJkJ1RsGCpnNc/QTAnTbmmKrXx6KA9E16Iw9Nt8x2tHNDPXBC4aWmpJJKUtdClpU5UKmZUhQUyOr1RPcWsuCU37RysntxB3ularQuM7K24P2rxGFP9N3ujqnavvDL5BNySAb+izzXtO0Jz2g7hGJnBQcO1w6rd8M7R0TlzOPh0Aa0wP3zXOL41leqDTs1rQ1swCbyXGNL/RYI0uoS73L94+hKPt73CV+Hybe62vc+IskOPNt9dgd0RiMMKNRoLmtkDNazZMDML9FgftTtGk+5R/D+HVahkl0eZRfimxNsjXqmxUz9Op6ra1sHT78F9TvmgNkM+EHpMC2uidxENDyaZDWgbiXF0kkwLAaIThHBKj/9NhMau0H/ACNloKPZbTvqjWjcMlzo5A6A9Vi4jioD9a/n4JhjfKba0n5KWg6tiKQcxp7tsAvqwGzocjWfEB8yVLRo0gIqZ3nWHeBv/Bhj3JRWM4oym1rGnu6bBla3Ux0HPqs/iOJtL5bLR119xoqkIxmP1Hdb12Hx5+i3cLw5mW5Bqr7+dNoWDWs/xaAD6xp6qtx/aao8ROUTEAmfU6qixdd7z4LgdNT1jT1XKdN5u4QP3utjC8Lw+HOfLmd1O3otFkLGnutsqc4sC1j56KZ+JqVBAkwNBaw8k2nTa0TAcLDNeJ9dVH9va119OQtbktnvfucmudQ7xC6KIiZ9vxKkqceDWFsX6AD3OqrMRi3VCco8gOXJcp8PJGZxjmN7rg4/sVLty85YW+qGq4pzjAsNz0UOLwbfiLpJ2GnmrJhaDlgRHuqziUNsLfh5Key7t7qlPbGkyHN/H39hVVdg2Qzm3ROIN4CnwvCHvE6A7n8OaozUBZ0CyGRufJlYLJ6IHDPDHNLhIkT5E3+SJqYfxwC40/iFoJ8x8lf4fhzGDwi+5Ov6KLFtI08llHFNLqavRM4K5seaV3jQ+SyGOokOmCArPBA+FtO+ceM5RIsZudgJPndT4jhZeDmMFWfAeHtpVKReJYHsc8c2zf5FOdiG5FljhcolcQ3Sr8fRZbGjwiwsS3MNxtPWPqgnhbjt5j8PWry2nkA8IDSGglv3nADUzE9FkuK0g0tykEFoIidPW8p0EvaNBIq1kYnDuZZJGlX1QCSSSsLPXQnNKYnhcUTd08JwTAU4FAU9pTwVKXCOqhCcEBVhrqSlJrZXYRmB4aXm9ghc4NFlTSM7PYJriS4SvROEdn2hodUaZ2ZyGxdFyeiymAoikBGxB+a2dHjYNLvHGBfzJBuOv6rBxr5ZHVHeui0MDGyVxB5bBWL6waLw1o9AB9As/wAQ7Rk2pQBpmOvoFWcV42arhJhv9uvqeZUFPhtR4LrgRIG5HPoFpYDgrWd6YW7pyHn1+S9GxoaP4UtNtSs6G+Jx1JNh1JT6uAcz4vKRofIqbgeLZTlrtDufh9TrZE8c4ix2UB+ci5IBDQNgJ1PVeiDGhuqIu1t2yGFctbAsDbzTatSBzboDBHyKCq4yf3K4576hvMD92XGQbBKfiOTEq9YvEXtMev0Q1LB1SIcBe0TNkcykG33SqYqdT7aJWUbuSHNzaynVdouZTHI89vdcxOMa4DLJ8oHtZB4isfMddPZVr3OD5bYbnb9zsmh9Cq0VefGBlBmgRWJaW+Im5Ngq+viy49f2EnVKtRxkZidI5eStuCcJghz/AItQD+PVVsRiWwtznQdOqpNhfjX9nFdcyfmpeEdnh8VRpe4/C2Yjq78lYPbltGn0R9IO+4NNTtfZRVmQSTc9F5OfFPmfbvgvWYLDRYUZGD15+qBqC0pjqfMXVhTwti93oFFiWtAn7x1HL1Sw/ktAPBNBV1ShOilFNT0KRuRIFx59PJT1MIBSLpuAT+SMvGgXFzW3ayHaAvqV3B5BAdEgRYTAVNxZrQ7w6RYclfYlhcSTc6kn6lZ3H6rcgOw6BfPOIxhjXHmShEkklcWAknApqS5SDSkBXZUaUqKRZypg8KSnBOoCFlLMoyoxMQrzCsoiC57fdWLeIURo9o9VkpSlIdhg46krjM4rc4XiGHAzPe13JoNyep2CZiuPNef9RotAEw1o2Ecli21SFzMnQxti1A16q5h8eYBTWi+vNbBmMog+KownmDZGf9SMDcveNI8/3KweZczK2Jy3YK4ONytFBoWyPG6f97VxnFKTv+40eqx0pZksyE7pLuLyuOoC2zcfhxc1Wk+aLq8eoOAHeMAGgm/Vef5ksyITEbBcOLSAUGhbN/Gaf/yNjzTTxeju9pWNzJZkvMd0o8SkPILU4ji7HfeHS+yGOOYfvBZ/MuhyIPN2VXkxb3myt3wPF4UeOpVY07AlWVbjmELy4VWQBa5uV5mai5nWfiMJ27873H+AtLD8akw7crGj3XqdDtHRY0gYinebbyeRiy7R4/hJvWZAE3O/svK86WdVjwuM/uPsmn/IJte6NfNetYntNhHsnvmAtgNbufloqn+eYdzvFUbHmvPDUXC5c3hcbdiUUf8AkM0YoNHuvT6fG8IAB3zPdQ4zjGGyOArMJ0EOtrqvNsyWZSOGMBvMV3/Ip/8AUe602Kx9NxDWvAG5nZVnG+78GRwdYzHmqzOkXK6yEMIorMnx7pmlrgNU1JJJPWcv/9k="/>
          <p:cNvSpPr>
            <a:spLocks noChangeAspect="1" noChangeArrowheads="1"/>
          </p:cNvSpPr>
          <p:nvPr/>
        </p:nvSpPr>
        <p:spPr bwMode="auto">
          <a:xfrm>
            <a:off x="0" y="-944563"/>
            <a:ext cx="23241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IQERUUEhQWFBUWFxYUFxgYFRcUFhgUFxQXFRgWGBYYHCYeGhokGRQUHy8gIycpLCwsFR4xNTAqNSYrLCkBCQoKDgwOGg8PGiwkHyUtLCksKSwsLCoqLC8sLCwsLCwpLCwsLCwsLC8sLCwsLCwsLSwsLCwsLCwpLCwpLCwsLP/AABEIAM8A9AMBIgACEQEDEQH/xAAcAAABBQEBAQAAAAAAAAAAAAAEAAIDBQYBBwj/xAA+EAABAwIEAwYDBgUDBAMAAAABAAIRAyEEEjFBBVFhBhMicYGRMqGxFELB0eHwBxUjUmIzgpIWQ3LxU3Oi/8QAGwEAAgMBAQEAAAAAAAAAAAAAAgMBBAUABgf/xAA0EQABBAAEAwYEBgIDAAAAAAABAAIDEQQSITEFQVETImFxgaGRsdHwFBUyQsHxBlIWI+H/2gAMAwEAAhEDEQA/APDUkk9oXKQLTElNkCc2gotH2ZUEJQjaWBLvhaXRrAJjzhOPDz/a72P5Ic42RiBxQEJQryj2aqOp954WtLsjS9wYXO0IaDd0SJ5IGrg8pLXCCCQRO4XCQHQKfw7qtBBhOyWQqxwpYx7S5oe0G7SYBHKRcL0PgHZvhuLyOa0AaOa5xkO/tdB+aNuqfDgnS2ARYXlWVLKvoin/AAo4a4XoQf8A7HEehWW4r2CwbKpDaXgH+ZN/xUA2jh4dJM4taQvIMqWUr1I9kcGL93bfxHToU7GdjsEGgMYS4mxzGw6j8lxNK3+R4jTUe/0XleUpZV6ZT7H4fPHdg8/E4n0g3Uz+xmFaJ7oubbVxDh7GFGZSeBT/AOzff6Ly3KllXq1LsfgSP9M+Yc6fIhOrdicGAD3cTYEOMTyKnMEH5JPdEj79F5PlKWVepu7FYR8tDMr4n4iZ8r6Ian2Pw7R46U8/EVGZGOBTn9w9/ovNYShemO7KYP8As/8A0Uj2PwpFmR/uKm0X5BiOo9/ovM4Syrb1+zVGm4gsn1KhqcEoAjwa9SlmUDdd+QYj/Zvv9Fjsq6GFarD8KoOnw6dSjaPZ+mRLKDqhH3QXXPKdrKO2ag/I5spdmbXr9Fhy1KFtWcFwrxLBuQ5pkPaQYLXD8d02rwKgPu/MpP4xgNEFNj/x6eRgex7SPM/RYzKllWrq8KoCIb53Kqu0GFZTc1rBFiT1vZMZiGvNC1VxXCJcNGZHuBAra+foqhJJJWFjpKamJUKnohciarjgPZmtjHEUgIbBc5xytaD8yeguvReCdjcDh6X9YDEVeZBgf+LJiPOSrfsjw2nTw1PJLA5gPiADyXAS4xa6Pb2foAyXOPqPw2XjsdxQvc6MEtA6bnzK9HhsLE0AyalWOCrMawNpUwwRHhDW26gIhlbxEEnl8MifWFFTxVJhawW30Ur8RSnNB9N15xxN7FMLNdG6Ij7C10ZvEReSxmvS1v0TKmBpTJpsPU02Ez5wuHiDWiRJA15hdOOY9vhdHU7eiUTLvySezPMJp4PQLsxo0i7We7ZM+cITF9m6BHhptYdixoabeSOpPsLh3VSuHqPNS2eWNwIcdPFS3/rdY3VLU4q+kBTfobZpIBH4FVmKoSYYQbEwNP1WjxVBrhlcNdZEhVdLAGgXEDvWm4E+Kdh1Hzsvb8O42yYZJtHdeR+hV+KVoFgUfYrO4kRJDS0jUam3Pmha1WDMGw26/RW7/wCoDo4uMkkQ8dEylgywVAYDWiAD767n1W84XstdkwA13QnDsQLZ4cHbgaHRGY2kBTIaQ4mw/wARrqq5tMgAyWjym/T81JWpVCIDpHMBCCapE5gL7tDGuYiQfrPnuosViQW3dvq3X1CcWDLDWzeYJi/mgvsDnvIHhiYn8CkkmqCsgAaoo49nhy7bat8l3EVnVDNPNA1ZqR1k6hAVMLkF7Hy/cqenjiwT0ifxBUAn9ykVu1NqveTIIPMDkovtoFgTKlpvAM87k9UPVpzJaf1P4LjdaJl1qF2pVNRsexO/RVX2g58hGmqPZWnzCGx9CfELT9Ut1kWky6tzNQjqmV4PurrhmKdIpsnxyYBMSAYJj6rNY4kNJdYgxHVG8J4z3L2uMkZYsYuRrPklODshy7rM/FNaS0oKlUOclh7txcSTEwAbzGoPJHUeJB7XZvumJGhGxANx5FVOIylzy2wcZgbXmJUZrOLhmcS0dLkEl0O53M3TTG141WVFipcO/u7HccvP+tVY4vGAW2VZ2jqZjTdzafYGy6W53WBOotqAhuMtyuDbjLIg7EGCANkyKMNcCq3EMY+aNzTtoq1JJJXF5xdCmolQhS09FBTIxZXonYbt2KUUMUZpWFN5vk/xJ1yfTyXpVFtITcidL2/UL53YVqOz/buphgKdSalMWA1c3y6dF57iHC+1Jkh0PMdfJbGGnyd1506r1ergjawcNuanqG0G0aWj0WW4d2pZiB/SqBp/tcb+3/tX9HiVQCHmR5CV5uXDyR6OWxq4AggoihjWib+ghxUdR0HOyINy0iJ/VC1MKx5mQOeoPyUlLAvE+IkHQTIHmhytHNMpo1tEfazAcwTzg6DyRFLHmJuPNZ9/eU6kNvIkjSfLafqpKfEHE3+E7EaWvKJ2GBFhSYwQtG3iDvPZOOOZ94XHSPoqKlVBOw5Hb1RdWu0iAff81WdAAkOibeyLxVKjXBkiYsTZw9dVSVuA1qbTY1AZNjMen6Ilr87hA8I1I3KPdVeCHB8Abc1egxuIwtBjtOh1TWudDo06dCqnBYclnhBnQjX3Go9EqeF7oFz5tJmPlCvPtDX/ABNvzi/uEPi8CaggVHEcnEn56rbh4+yqlaQfDZcMSSe8KCxhpSb6kza2p5J1RuQj/wBFW2K4c9r/ABNsBY2jykbqvxzbiYt1utKPHQygBrlrsxDHkC0NiKneQDFttEFWpEIjNIgfNDvcfP5haTcPnGZxFKyAOSAGJymDpt+SVPFQb3CIq4UPER++ira2HczS4Q1E11DUJDzI3Zd4lWHxU9bSOiiqY8OZa+tpgXEHyso3PzbXQmIpZBIEiYIsfWElz43HuhZs0rxmcNiNVE3EtMtdJYLNLh4p1Nx1lOwrWsD3OgiPPQ2b0MeiBxT7xOlugQ1XEHSVOS155+KDd9SLr78FZV6Ya1xNpDcsODpnUHW8RyiFVCsefuud/wA1GLpobQ1WbJMXmwpm4k848ksZXzRdxAmA4zE6qEFNciAFpTpCW0U1JJJEkpKenooQpaYUFNj3T05q4CnJatjqnh/JWmB7T4qjGSq6OTjmb7FU4KteCcArYyoKdBhcSbnRrRzc7QBLkDMpMlV4oxLl1Bpbrsz2vbiS2nVysqbbNeek6O6LaU6vdguJNthcqm7O/wAHqFJodi3Go/drXZaYva9iVpcZw2lTjuiALNyyT0iSvEY2fCOlywX8NPT+lfgxoOkug6lU+Jmqcwi5HQgKAEB0ExoAep5ndGY89392HH96IHDEvzNdBm/VLYe7fJbcerLGyKFG8S0mJ5GPRKtwtxuX25beu6DfinUjBk7T0R76pcPEZEfsriHNogoXAikhh3NAgW6fkuHEunKQYibi3ui8OBHxfku98Ih0QEjNrqLSSmYeqBzHkoKVZzZLnA32sU2rUaf9OZ9xKG/llR13ukeyNrG7u0UZa3RTuMk2bfnI/coZ/CG1DLxkPu0/voiaOG7v7pI6ruLriOQClrspqPTxQk8gFRY7hpZ4WtvzFxCGOHYwCYJ32M+itcJVdmLvinbkFK7CsMluu8q83EvZ3bPopzOb+kkKloUKbvhmZ0mfSDdB9+zE1hTAbRf4hewe4AmI2/8AaOxFAioSfD0291TcYwQc9tWDINy2ddjA326grWw2KddZvLwKNmMl2vXxVXxfCVcO4tqMv8QcHAgib5TvvbUIF2Oc0+BmzocHEm5kE9RcKXjmPq1TLy45TAkQAAfdVTXOJ8Mkm1vKStSMFzQXVap4mYgmyaQ+NqyZjlN90K987KWrooA+B5q4AvPSvsk9VwhcTst0mskokik0FcJUrqcKJzYUqFxJJJcoSRFNshDoqjohdsnQi3arpXC1OKQCWrZpH8C4FVxlZtKkJcbkmwa0auJ2AX0B2e7P08FSbSoMsYzvOrnDV59bALC/w34b3OGdVg95VgTuKQO3mV6Q/BuDAQ7ITAFoudiNwvG8bxjpJOyBpo9z4rP7XM9wbZpFdxu4knoco9kLieGUnXi48Xx2nynqFM7Ag/E4n036Sh/5Q2PjdrsGj8F5xjgDeZPe2x+j4kITiWFY6m1zmtL82SMwnLMWIPmVWYVjKRJN58tOiPxPAWknxmw5DUjmByROFwFJzI7xhgQ6QA/2mVeY8ZKGqSyfFRmozl8LFH0VPXrUqk5SPXY81w0hFyD5WlDVOz7DWc++QukWPKLgKDFB2HcO6cHN+8HSfYm6shjTTWO+P1WlhuOUMuIbXiPpv81PleHeEOjyMQp24An4neiZX4+5lLMWB+lmOE+cHZSYftFScwOLHtPVpJEHooc2WrDfBazOJwS6MIRdDBxoAPVSkHkq3D9ssM8kZj4XZCIcId6jT6o5nG6LtHD1MfVV5IpmnvNKaH5tVMHH93VdxBuchoE84Bn5I12Opbvb/wAgomYhhMh7b/5D80LAWm6TGKA8N8MN9eaGdQLGwWnz/VXb8uzh7qCo61490TZXc0O6z+KbI8UH6rM47FGiXFploFweS1+Nr02g5iwDq5oj5rB8b4nRzVKTRJOUybCBJe3xXB0A5rcwDS87aKrNy1pZvFYs5jMkOMjne6jxFENaXRZw8Mg3uNDEc1JWoU3D+mXaSJ5qtxLtjqF6iMDkqWJe4Ak0ehTMTUzGYj5KNNcutKsLJLrJJTwwkTEjcpMYTomhShvhnMJ5b+i5QuQ50uuY1PnuVzFVC4gu8piJhOIgWMzyke6biMw8LptNjsuUFQJJJKUK6ERTNkMp2GyFydCaKkU2Ep5ntHMge5hDyjuD1g2vSc7QVGE+QcJSnaAlWSbXvHBcP9lkGQ3KAwkWFtAd0XU4z3gA/tOuhJuFbYjhzarQHEu3mYt0+SCr8DcGgMMkE3duNRcb9V807WOVxc7dZboJ4203b3Te9B0McjmvOsfgoq1VoIMuAMfe23HRNp4aq12V1Im0yIIBnf8AJQYzGNvRdTuyDmANjMjaPmpa2zpqll5q3aehUoo5JzOcbz8QMzounB3kNcC7Sw9L8kEcW11sogARcA89ERhsfSgwHNIPPW2oJNwjc14FpYkY40pThag/u9MpQ1bBEgkn3BUp4uItr7qEYzMbu+ShoeOSstiY9ua9PNA0AbsJZ4TA59CZ2TsTw1zWlzQHEAutbaREm6di6+U5xBA1a5sghEP4oXt8ORvUNJt5nRWS5wpzVUziqzUvNuAU6gxtfNSIa4n/ACh0yMr9NHOWrZw8mYvGstn5oqoyHNIy/MXuPoT7JVOIGiLQZ2zR9ZWhPiDM4Fo5AIXzFxu6VPiuGNc8NI8zp7Il3BWRa376Ky+0l7QC2Jubgn3Ub2t/Y/JJMz9lMeJmiNteVUVOGluhJ81XYjCum49lpKtUZbZp01tHkq7EPGk++qsRSuV2PiMt94X9+Co67mNEO35jbqqHjWHBcambMTF9f+XM9VecTpyDAkDWxss47EQ/K74dx94W5FbeGB3C1MKI3Oski1DiqpgACwF+aq3uzSVaVXGL5BY6EE3ba06KoK0420ixcmY6GwuZLdE3Kn5zEbJByaqBAXGvIXAE9oG8+nNObhyQSNBrcLrQ0uBgBubdNfYqOo6UWyiHNhjXlwuYuCN7a8lFiyCGw3LqNTfqf0XWoQySSSlQuhSMKiUrRZQUbN0+V1pTQnIVYGq997BdtW4zCMZIGIptax7d3NaQ3O3/AG6rX4o5HtItOYewkL5aweMfReH03FjgQQQYK9Y7K/xao1MtPHSx0Rn+KmTzI1afcLxnEuCOa4y4cW02SOYv5hKc5w3/AK1Xo7saSCdD03HrvKgp1mtETcm/qhMIW1slSnVa5kgjKcwP/lyPRG8UaQyTE2gi31XnSwNIYlGRzgXVsm1qLHTYHlYIfD4RjagIYBqNJ25FcGJMaa6CAZUeIwz5vDA25LTJ52PystPCcMxE/gOp+9UbcO6WnBqk47hKAZcNa4kaeE63gA8lTOFEC2c+Rj5lGfyyHZjTPPxnM6A3zUWIxjWNsQJjKBAMbr0kfA4omNzPLvYfz81p/l0Tm272QuIps0yvFv7hB+Spg91MkBpLTvJP0C2NHAMcwEhpkaklxvvNh7Ku4tg8jmjwmQZhp5iLSr8OBwrP1MseZ+qWOH4f/VZ2rxE6MpuceQDhHKToFD/KcQ8NqPblv8OaT6xojsTws0qgc5pa1w3Zp/lln5K2w7G5ZL2xGpDRt5p7sNhGio2eptQcBDyCoHYioLZQD5x+CY3FO++C1vNsFFY5we8926QBE2ud90AcUQ0tcBIsBaOUzPqqZwMB/apdgoq6KxoYehUj+rPSb+1kQ7s21zHGnSnLJuQ0E8iSZWLxdU8tOqVDtPiKVN1IPJY6LEmxEXB9FSk4bINYn+h/8VD8D3u6819/ey0GL7YfZMKaVKm3No9wdILibgHkNF51xKlmqOIIBFjujamV86gkz4nOc0GdryENWw8DLvqTz6g7q7h4G4e8u53Wxh8IGtN67eyqsRI+iFBhFYsba3Q71qN2WdMAHmk1JphIgQlCJJXQ6TdPMTvEpoMCI13ToIHQrkKmFSHRSLhIjW59tFHig0BsEzfMORlcFhrc2jom4hhbAIg69b81wUFQJJJKUK6FKzRQqanooKZHunEJgcU8riFOIXMycxt10Mlehfwu7AnE1RWrsJoAEszCW1HiLdWgGeWy4nKCVAbmNLN9m+GYt72nDNqSXRmZIE9TpA6r37srgKzGBmJq95VaASYAAn7oOpHW0qU4ejSPd0gxhGvdtAa30Fs0bbKB3EqAdYSYIDy0xyMHQ36qs+FktOc3Xy2VjsGborF/6zg1hcGtaCQIbNzGY+iZUoumYDQLwTMDq7a6CdxnM8Ma6ZOWRDG9YNzNlX8W71haB/UzzENc5wiPiOhueiblrRWmnKKJVjjsfLmsmmM0g5Ze4CL9B+qDxtWnh4lgcADe0jpe6qMVhcRnD6jXCBAkx0u1t0UMGHNIlwnkwj5vhNcBkBTXFwaCwIWvxln/AG87ejXwD/tAVfV45bS5sS4ku99Qj8PwGnTfmc8v1kHOGnoC0fmp8RQoPgDDNptbefDc+ZKVokHtXLL4njdUZsvjJ8QzXaBoY/JBYbFOLGy0h3/jH6xH1W0P2dpApgTa8BpB5SB81X/zB5JNUtJEhsDQDW66wlljzu5UbeI1oAaHAm0QPO3PT5qPCd7XzQM5acpEiWzvE2KusRxamXNIaAWggG03iYgW0VThQ2m9zqLqgcbuPw+EaC/UqL1XZRVZkJj+F1qcF7YBmNJMKpxNE7Qr3EcQl4c/xH/NxcY5Kr4jjgScthNhYKdOaEAg91U9UOCgpVJcGuMA73Mb6Ip9SdAha5yxoSdtbb+iCr2T+0y76KN+HaQT4i46TaPTdVppQYKta2NJgiABo0aAxlnzshqeFY4iagkgmIgAzoXG2l0xpoapE7ASKGqBc2CkfNSmhcQddJtumVqWUxOn1TVSLTulVqFxkmSuPJm5SLPVNK5BScNeSbWMnWU8u6fqm14m2kfNcoKiSSSUoUlMw2UKlYoKZHunqSlhy8gNBJJgACSSdAAE1gXrn8OOx7aTadV5/qVRmOxZT2Y06gu1JtYRugN13RZVirTexP8ACptPLUx2V7jdtCZA61T5fdHqvRsZVpMbDoECABaBGgAsAqnjGOcQxuFgHNFgGyCDJnQDUzrawXaOCp0y01nd48wIJ8GY8mm58yiDCAC46qzG0D9I9VG7GPewjD0vDeXC0jeHfePkrfA8LpvotNWtLQBLGu7tgI0Bb8Vo0tpoq6p2hYHw6Q0Eg6AREAQNQs7j8QO9cA1zbkwGwcutyeihzS7TZG5gOpcrtnclzqjKXhzkglomBABDnXGk25o59c2hzZiYcX1HX5QYCxtbis04EQdCXZjbaG/RWGB7W0gwZyWFoiGtEH/cT+CEtKZnZoAjcZxwszNdmzRNgGiCPdV3FeMkNAgNDo8U5nEb2Pss9xPijKlQuHkLkgDy0QTcXINiYG1gOtk3ZgPijdMQzu9Vu28UZ3Ze5+cATqZEbAWErIv4k8kmIEk7mB5qs/mDgIFh++aI4dWe42a4uGnQ87pSovfaIxZqUzFTMDAPoRI0TanEGlwOXnJN5kRvKtH9maz2GrVOUAEum59yhaPBmQCTbp12uhKAAnYH1QWDqlz4AmL6T8gpqnDKrpe0ZQL3tA5AKzpYSm29MkPH9o2ncm0Ip1LEYiGSAOgyttzO/kotPbC53NZHh3ZWqcxfUsbiZnzv5op3CKbAAQCdC86eZGy2dDhYpiKwa7wwS0gQeYlUfE8TSEtnMekiB581VfjI2Gtz0Cux4JzxTB6lUvF/sdOlGZz3kC7IDRMS08j6KLBdpaDKYFPCNcf9MvMS4xBMxMQJnog8dTZPhYBra5kkRJJKqcRXDdCdOfMXUFwmbRB+/JWhhjD3iR4/ZQWKeJJ5k+XooBiBIdoRBtpI/FFUWsfzLpAEfL0UvEmsc42hzWnPAAGYGFaaQNFnTMLhnBFKqxOJL3E8yT7mVCnuMGya8yrCyjubTn08sXF72281y0dfwTJTgFyHyXc9oTHldBTXrlB2TUkklKBJSsUSlYVBRs3VrwCk11ZucZmjxEc4OnuvSm1DSqPfUrtY0OdDGOzktH3bWyxbrC8mp1IXpPAu09HFMbTqMpU6rWzmc1rGuy38BAsTGibE4VSsZdcyuMT2keYewskj4RmDmjlGXLPMyVT/APUry+STmB2E3H1XqOD4rh30xUblLYmLTbYheejjjWF3hbJc46HdxPrqibrpSN7qokoI8YqveHNpkuJmYjTa/VP4tjsXi8rW5aWWTJeHW+8ROvkpq3E87MwFCdcuVxdra8ZZVLV4tiBXa4OFMNGjYB30soIS+1F6G1Pi8JXaWU3Pa7wk+GQ3rYwoKfCTOYzMAGXAN59VBjsTUe4vzlz4tJ2/JM4bxOq0S8Bx2loePnZLrkpDiSrD+UBjZLs7tgCG/Mnl9FYYBtCnZ4c5hM2JA8naKsqVTkzfC6bWAnc6J+Hc9wgGZvt63uQikGUBqdLoGtPmrPPTLy5lNrRaN4A59eqfXrjNmYXA7HQj1CEw2GcXEOYYBEGbubqSOX6LZYDhtKrTzuc3I3Zuo53PPoFXKhrb2CzeIx1aqAyo97hbUz9LLRdmeEZ4fUNjMNj9x5ICliadNwEy4/DTYDUqETYf42V5wjh9UOL3TSa7SkHZjMzmc4WB6A+ao4rGRYYXIfTmrDArPFYOlBbDQN4AEc5IWNxnaENltFulg46+YRnabjMzRogkD4yDAJ5FxWVqUKpOgb5eL56KlEzF4xuYNpp2G2nivQYPChrc7hfQIivjKlX4nEoDEOa3U3O039lKcPHxOJ/3QPZqbUokaME7EQT6q9HwZw/U6vAarRNDTQKpx9Mu0EehVNicOBsSfRabEPc7W3zKqMcwDX5/grwwrI9G36rOxjDVg/EKvbiA1mXI0wSQYh0nQ5hyiyErOEG5k3MmST1KfV6IWq0oC0A6LBLtEzCMBLi4kQJEbumwRtas3K3KwWMEEScpaIJPw65o3QOGY7NI1R76BsGuEOMGD4cw0n5ojuqsbTl0/tVb33MaJkJ1RsGCpnNc/QTAnTbmmKrXx6KA9E16Iw9Nt8x2tHNDPXBC4aWmpJJKUtdClpU5UKmZUhQUyOr1RPcWsuCU37RysntxB3ularQuM7K24P2rxGFP9N3ujqnavvDL5BNySAb+izzXtO0Jz2g7hGJnBQcO1w6rd8M7R0TlzOPh0Aa0wP3zXOL41leqDTs1rQ1swCbyXGNL/RYI0uoS73L94+hKPt73CV+Hybe62vc+IskOPNt9dgd0RiMMKNRoLmtkDNazZMDML9FgftTtGk+5R/D+HVahkl0eZRfimxNsjXqmxUz9Op6ra1sHT78F9TvmgNkM+EHpMC2uidxENDyaZDWgbiXF0kkwLAaIThHBKj/9NhMau0H/ACNloKPZbTvqjWjcMlzo5A6A9Vi4jioD9a/n4JhjfKba0n5KWg6tiKQcxp7tsAvqwGzocjWfEB8yVLRo0gIqZ3nWHeBv/Bhj3JRWM4oym1rGnu6bBla3Ux0HPqs/iOJtL5bLR119xoqkIxmP1Hdb12Hx5+i3cLw5mW5Bqr7+dNoWDWs/xaAD6xp6qtx/aao8ROUTEAmfU6qixdd7z4LgdNT1jT1XKdN5u4QP3utjC8Lw+HOfLmd1O3otFkLGnutsqc4sC1j56KZ+JqVBAkwNBaw8k2nTa0TAcLDNeJ9dVH9va119OQtbktnvfucmudQ7xC6KIiZ9vxKkqceDWFsX6AD3OqrMRi3VCco8gOXJcp8PJGZxjmN7rg4/sVLty85YW+qGq4pzjAsNz0UOLwbfiLpJ2GnmrJhaDlgRHuqziUNsLfh5Key7t7qlPbGkyHN/H39hVVdg2Qzm3ROIN4CnwvCHvE6A7n8OaozUBZ0CyGRufJlYLJ6IHDPDHNLhIkT5E3+SJqYfxwC40/iFoJ8x8lf4fhzGDwi+5Ov6KLFtI08llHFNLqavRM4K5seaV3jQ+SyGOokOmCArPBA+FtO+ceM5RIsZudgJPndT4jhZeDmMFWfAeHtpVKReJYHsc8c2zf5FOdiG5FljhcolcQ3Sr8fRZbGjwiwsS3MNxtPWPqgnhbjt5j8PWry2nkA8IDSGglv3nADUzE9FkuK0g0tykEFoIidPW8p0EvaNBIq1kYnDuZZJGlX1QCSSSsLPXQnNKYnhcUTd08JwTAU4FAU9pTwVKXCOqhCcEBVhrqSlJrZXYRmB4aXm9ghc4NFlTSM7PYJriS4SvROEdn2hodUaZ2ZyGxdFyeiymAoikBGxB+a2dHjYNLvHGBfzJBuOv6rBxr5ZHVHeui0MDGyVxB5bBWL6waLw1o9AB9As/wAQ7Rk2pQBpmOvoFWcV42arhJhv9uvqeZUFPhtR4LrgRIG5HPoFpYDgrWd6YW7pyHn1+S9GxoaP4UtNtSs6G+Jx1JNh1JT6uAcz4vKRofIqbgeLZTlrtDufh9TrZE8c4ix2UB+ci5IBDQNgJ1PVeiDGhuqIu1t2yGFctbAsDbzTatSBzboDBHyKCq4yf3K4576hvMD92XGQbBKfiOTEq9YvEXtMev0Q1LB1SIcBe0TNkcykG33SqYqdT7aJWUbuSHNzaynVdouZTHI89vdcxOMa4DLJ8oHtZB4isfMddPZVr3OD5bYbnb9zsmh9Cq0VefGBlBmgRWJaW+Im5Ngq+viy49f2EnVKtRxkZidI5eStuCcJghz/AItQD+PVVsRiWwtznQdOqpNhfjX9nFdcyfmpeEdnh8VRpe4/C2Yjq78lYPbltGn0R9IO+4NNTtfZRVmQSTc9F5OfFPmfbvgvWYLDRYUZGD15+qBqC0pjqfMXVhTwti93oFFiWtAn7x1HL1Sw/ktAPBNBV1ShOilFNT0KRuRIFx59PJT1MIBSLpuAT+SMvGgXFzW3ayHaAvqV3B5BAdEgRYTAVNxZrQ7w6RYclfYlhcSTc6kn6lZ3H6rcgOw6BfPOIxhjXHmShEkklcWAknApqS5SDSkBXZUaUqKRZypg8KSnBOoCFlLMoyoxMQrzCsoiC57fdWLeIURo9o9VkpSlIdhg46krjM4rc4XiGHAzPe13JoNyep2CZiuPNef9RotAEw1o2Ecli21SFzMnQxti1A16q5h8eYBTWi+vNbBmMog+KownmDZGf9SMDcveNI8/3KweZczK2Jy3YK4ONytFBoWyPG6f97VxnFKTv+40eqx0pZksyE7pLuLyuOoC2zcfhxc1Wk+aLq8eoOAHeMAGgm/Vef5ksyITEbBcOLSAUGhbN/Gaf/yNjzTTxeju9pWNzJZkvMd0o8SkPILU4ji7HfeHS+yGOOYfvBZ/MuhyIPN2VXkxb3myt3wPF4UeOpVY07AlWVbjmELy4VWQBa5uV5mai5nWfiMJ27873H+AtLD8akw7crGj3XqdDtHRY0gYinebbyeRiy7R4/hJvWZAE3O/svK86WdVjwuM/uPsmn/IJte6NfNetYntNhHsnvmAtgNbufloqn+eYdzvFUbHmvPDUXC5c3hcbdiUUf8AkM0YoNHuvT6fG8IAB3zPdQ4zjGGyOArMJ0EOtrqvNsyWZSOGMBvMV3/Ip/8AUe602Kx9NxDWvAG5nZVnG+78GRwdYzHmqzOkXK6yEMIorMnx7pmlrgNU1JJJPWcv/9k="/>
          <p:cNvSpPr>
            <a:spLocks noChangeAspect="1" noChangeArrowheads="1"/>
          </p:cNvSpPr>
          <p:nvPr/>
        </p:nvSpPr>
        <p:spPr bwMode="auto">
          <a:xfrm>
            <a:off x="152400" y="-792163"/>
            <a:ext cx="23241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34">
            <a:off x="2590800" y="1942833"/>
            <a:ext cx="5943600" cy="50423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62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2883763"/>
            <a:ext cx="4572000" cy="3593237"/>
          </a:xfrm>
        </p:spPr>
        <p:txBody>
          <a:bodyPr/>
          <a:lstStyle/>
          <a:p>
            <a:pPr marL="285750" indent="-285750"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Colors stimulate brain activity and emotions in varying ways</a:t>
            </a:r>
          </a:p>
          <a:p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457200" lvl="1" indent="-285750"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Purple = logic and balance</a:t>
            </a:r>
          </a:p>
          <a:p>
            <a:pPr marL="457200" lvl="1" indent="-285750"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Yellow = alertness and decisiveness </a:t>
            </a:r>
          </a:p>
          <a:p>
            <a:pPr marL="457200" lvl="1" indent="-285750"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Brown</a:t>
            </a: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= comfortable and at home</a:t>
            </a:r>
          </a:p>
          <a:p>
            <a:pPr marL="457200" lvl="1" indent="-285750"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Green = relaxation</a:t>
            </a:r>
          </a:p>
          <a:p>
            <a:pPr marL="457200" lvl="1" indent="-285750">
              <a:buBlip>
                <a:blip r:embed="rId4"/>
              </a:buBlip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White = peacefulness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56208"/>
            <a:ext cx="4572000" cy="132499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Benefits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395">
            <a:off x="4953000" y="374494"/>
            <a:ext cx="3891208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365760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Dark colors lower stress and increase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feelings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of peacefulness.</a:t>
            </a:r>
          </a:p>
          <a:p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Bright colors increase aggressive and nervous behavior.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67000" y="4551895"/>
            <a:ext cx="4572000" cy="3593237"/>
          </a:xfrm>
        </p:spPr>
        <p:txBody>
          <a:bodyPr>
            <a:normAutofit/>
          </a:bodyPr>
          <a:lstStyle/>
          <a:p>
            <a:pPr marL="285750" indent="-285750" algn="ctr">
              <a:buBlip>
                <a:blip r:embed="rId2"/>
              </a:buBlip>
            </a:pPr>
            <a:r>
              <a:rPr lang="en-US" sz="1800" dirty="0" smtClean="0">
                <a:solidFill>
                  <a:srgbClr val="FFFF00"/>
                </a:solidFill>
                <a:latin typeface="Comic Sans MS" pitchFamily="66" charset="0"/>
              </a:rPr>
              <a:t>Overall happiness is effected by the choice of color(s) surrounding students and staff. </a:t>
            </a:r>
            <a:endParaRPr lang="en-US" sz="1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852">
            <a:off x="5908358" y="2565083"/>
            <a:ext cx="2619375" cy="17430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800" y="1276350"/>
            <a:ext cx="2619375" cy="17430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7291">
            <a:off x="835447" y="2686108"/>
            <a:ext cx="2619375" cy="17430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urved Down Arrow 5"/>
          <p:cNvSpPr/>
          <p:nvPr/>
        </p:nvSpPr>
        <p:spPr>
          <a:xfrm>
            <a:off x="1295400" y="457200"/>
            <a:ext cx="6781800" cy="1871766"/>
          </a:xfrm>
          <a:prstGeom prst="curvedDownArrow">
            <a:avLst/>
          </a:prstGeom>
          <a:solidFill>
            <a:schemeClr val="tx2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/>
          <a:stretch/>
        </p:blipFill>
        <p:spPr bwMode="auto">
          <a:xfrm rot="205950">
            <a:off x="4506651" y="135698"/>
            <a:ext cx="3898141" cy="3024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750163"/>
            <a:ext cx="4572000" cy="3593237"/>
          </a:xfrm>
        </p:spPr>
        <p:txBody>
          <a:bodyPr/>
          <a:lstStyle/>
          <a:p>
            <a:pPr marL="285750" indent="-285750">
              <a:buBlip>
                <a:blip r:embed="rId3"/>
              </a:buBlip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Addition of color brings in potential customers due to the dazzling detail. 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9272">
            <a:off x="247234" y="2481126"/>
            <a:ext cx="3878492" cy="2905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697">
            <a:off x="5008824" y="3470886"/>
            <a:ext cx="3744568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43400" y="381000"/>
            <a:ext cx="4572000" cy="3593237"/>
          </a:xfrm>
        </p:spPr>
        <p:txBody>
          <a:bodyPr/>
          <a:lstStyle/>
          <a:p>
            <a:pPr marL="285750" indent="-285750">
              <a:buBlip>
                <a:blip r:embed="rId2"/>
              </a:buBlip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Random color effects also increase individual’s imagination and creativity</a:t>
            </a:r>
          </a:p>
          <a:p>
            <a:pPr lvl="3" indent="0"/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3" indent="0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Test the theory, try these!</a:t>
            </a:r>
          </a:p>
          <a:p>
            <a:pPr lvl="3" indent="0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-coloring</a:t>
            </a:r>
          </a:p>
          <a:p>
            <a:pPr lvl="3" indent="0"/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-site seeing</a:t>
            </a:r>
          </a:p>
          <a:p>
            <a:pPr lvl="3" indent="0"/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4191000"/>
            <a:ext cx="4572000" cy="132499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Bonus Features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8420">
            <a:off x="5336119" y="3050119"/>
            <a:ext cx="3124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698" flipH="1">
            <a:off x="376092" y="838200"/>
            <a:ext cx="4272108" cy="3300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899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10026" y="1752599"/>
            <a:ext cx="5438774" cy="3962401"/>
          </a:xfrm>
        </p:spPr>
        <p:txBody>
          <a:bodyPr>
            <a:normAutofit lnSpcReduction="10000"/>
          </a:bodyPr>
          <a:lstStyle/>
          <a:p>
            <a:pPr marL="285750" indent="-285750">
              <a:buBlip>
                <a:blip r:embed="rId2"/>
              </a:buBlip>
            </a:pPr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285750" indent="-285750">
              <a:buBlip>
                <a:blip r:embed="rId2"/>
              </a:buBlip>
            </a:pP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  <a:p>
            <a:pPr marL="285750" indent="-285750">
              <a:buBlip>
                <a:blip r:embed="rId2"/>
              </a:buBlip>
            </a:pPr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285750" indent="-285750">
              <a:buBlip>
                <a:blip r:embed="rId2"/>
              </a:buBlip>
            </a:pP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  <a:p>
            <a:pPr marL="285750" indent="-285750">
              <a:buBlip>
                <a:blip r:embed="rId2"/>
              </a:buBlip>
            </a:pPr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285750" indent="-285750">
              <a:buBlip>
                <a:blip r:embed="rId2"/>
              </a:buBlip>
            </a:pP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  <a:p>
            <a:pPr marL="285750" indent="-285750">
              <a:buBlip>
                <a:blip r:embed="rId2"/>
              </a:buBlip>
            </a:pPr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285750" indent="-285750">
              <a:buBlip>
                <a:blip r:embed="rId2"/>
              </a:buBlip>
            </a:pP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Costs vary depending on the square footage </a:t>
            </a:r>
          </a:p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   of merchandise that is being renovated </a:t>
            </a:r>
          </a:p>
          <a:p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 -Prices start at $1,400 and travel up to $9,100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5" y="-381000"/>
            <a:ext cx="4572000" cy="132499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Overall Cost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31074593"/>
              </p:ext>
            </p:extLst>
          </p:nvPr>
        </p:nvGraphicFramePr>
        <p:xfrm>
          <a:off x="914400" y="381000"/>
          <a:ext cx="73152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Custom 2">
      <a:dk1>
        <a:srgbClr val="7030A0"/>
      </a:dk1>
      <a:lt1>
        <a:srgbClr val="7030A0"/>
      </a:lt1>
      <a:dk2>
        <a:srgbClr val="FFFF00"/>
      </a:dk2>
      <a:lt2>
        <a:srgbClr val="FFFF00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223</TotalTime>
  <Words>252</Words>
  <Application>Microsoft Office PowerPoint</Application>
  <PresentationFormat>On-screen Show (4:3)</PresentationFormat>
  <Paragraphs>59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Mylar</vt:lpstr>
      <vt:lpstr>No Color Left Behind </vt:lpstr>
      <vt:lpstr>Presented by</vt:lpstr>
      <vt:lpstr>PowerPoint Presentation</vt:lpstr>
      <vt:lpstr>What is it?</vt:lpstr>
      <vt:lpstr>Benefits</vt:lpstr>
      <vt:lpstr>PowerPoint Presentation</vt:lpstr>
      <vt:lpstr>PowerPoint Presentation</vt:lpstr>
      <vt:lpstr>Bonus Features</vt:lpstr>
      <vt:lpstr>Overall Cost</vt:lpstr>
      <vt:lpstr>Holiday Discounts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Color Left Behind</dc:title>
  <dc:creator>Whitney Johnson</dc:creator>
  <cp:lastModifiedBy>Whitney Johnson</cp:lastModifiedBy>
  <cp:revision>20</cp:revision>
  <dcterms:created xsi:type="dcterms:W3CDTF">2012-12-04T20:12:50Z</dcterms:created>
  <dcterms:modified xsi:type="dcterms:W3CDTF">2012-12-06T20:46:40Z</dcterms:modified>
</cp:coreProperties>
</file>